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Raleway"/>
      <p:regular r:id="rId43"/>
      <p:bold r:id="rId44"/>
      <p:italic r:id="rId45"/>
      <p:boldItalic r:id="rId46"/>
    </p:embeddedFont>
    <p:embeddedFont>
      <p:font typeface="Amatic SC"/>
      <p:regular r:id="rId47"/>
      <p:bold r:id="rId48"/>
    </p:embeddedFont>
    <p:embeddedFont>
      <p:font typeface="Lato"/>
      <p:regular r:id="rId49"/>
      <p:bold r:id="rId50"/>
      <p:italic r:id="rId51"/>
      <p:boldItalic r:id="rId52"/>
    </p:embeddedFont>
    <p:embeddedFont>
      <p:font typeface="Source Code Pro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aleway-bold.fntdata"/><Relationship Id="rId43" Type="http://schemas.openxmlformats.org/officeDocument/2006/relationships/font" Target="fonts/Raleway-regular.fntdata"/><Relationship Id="rId46" Type="http://schemas.openxmlformats.org/officeDocument/2006/relationships/font" Target="fonts/Raleway-boldItalic.fntdata"/><Relationship Id="rId45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AmaticSC-bold.fntdata"/><Relationship Id="rId47" Type="http://schemas.openxmlformats.org/officeDocument/2006/relationships/font" Target="fonts/AmaticSC-regular.fntdata"/><Relationship Id="rId49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italic.fntdata"/><Relationship Id="rId50" Type="http://schemas.openxmlformats.org/officeDocument/2006/relationships/font" Target="fonts/Lato-bold.fntdata"/><Relationship Id="rId53" Type="http://schemas.openxmlformats.org/officeDocument/2006/relationships/font" Target="fonts/SourceCodePro-regular.fntdata"/><Relationship Id="rId52" Type="http://schemas.openxmlformats.org/officeDocument/2006/relationships/font" Target="fonts/Lato-boldItalic.fntdata"/><Relationship Id="rId11" Type="http://schemas.openxmlformats.org/officeDocument/2006/relationships/slide" Target="slides/slide6.xml"/><Relationship Id="rId55" Type="http://schemas.openxmlformats.org/officeDocument/2006/relationships/font" Target="fonts/SourceCodePro-italic.fntdata"/><Relationship Id="rId10" Type="http://schemas.openxmlformats.org/officeDocument/2006/relationships/slide" Target="slides/slide5.xml"/><Relationship Id="rId54" Type="http://schemas.openxmlformats.org/officeDocument/2006/relationships/font" Target="fonts/SourceCodePr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SourceCodePr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4f314961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4f314961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4f314961a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4f314961a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4f314961a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4f314961a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4f314961a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4f314961a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4f314961a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4f314961a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4f314961a9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4f314961a9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f314961a9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f314961a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4f314961a9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4f314961a9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4f314961a9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4f314961a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4f314961a9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4f314961a9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4f314961a9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4f314961a9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4f314961a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4f314961a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4f314961a9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4f314961a9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4f314961a9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4f314961a9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4f314961a9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4f314961a9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4f314961a9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4f314961a9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4f314961a9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4f314961a9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4f314961a9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4f314961a9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4f314961a9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4f314961a9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4f314961a9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4f314961a9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4f314961a9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4f314961a9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4f314961a9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4f314961a9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4f314961a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4f314961a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4f314961a9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4f314961a9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4f314961a9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4f314961a9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4f314961a9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4f314961a9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4f314961a9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4f314961a9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4f314961a9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4f314961a9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4f314961a9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4f314961a9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4f314961a9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4f314961a9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4f372fbb47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4f372fbb47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4f314961a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4f314961a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4f314961a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4f314961a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f314961a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4f314961a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4f314961a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4f314961a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4f314961a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4f314961a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4f314961a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4f314961a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67" name="Google Shape;67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" name="Google Shape;69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>
  <p:cSld name="TITLE_AND_BODY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indent="-40005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•"/>
              <a:defRPr/>
            </a:lvl6pPr>
            <a:lvl7pPr indent="-40005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•"/>
              <a:defRPr/>
            </a:lvl7pPr>
            <a:lvl8pPr indent="-40005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•"/>
              <a:defRPr/>
            </a:lvl8pPr>
            <a:lvl9pPr indent="-40005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•"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8472458" y="4663217"/>
            <a:ext cx="548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 2">
    <p:bg>
      <p:bgPr>
        <a:solidFill>
          <a:srgbClr val="00FDC8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/>
          <p:nvPr/>
        </p:nvSpPr>
        <p:spPr>
          <a:xfrm>
            <a:off x="-1" y="-1"/>
            <a:ext cx="9144000" cy="342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4"/>
          <p:cNvSpPr txBox="1"/>
          <p:nvPr>
            <p:ph type="title"/>
          </p:nvPr>
        </p:nvSpPr>
        <p:spPr>
          <a:xfrm>
            <a:off x="311699" y="392149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8000"/>
              <a:buFont typeface="Amatic SC"/>
              <a:buNone/>
              <a:defRPr b="1" sz="8000">
                <a:solidFill>
                  <a:srgbClr val="21212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1" type="body"/>
          </p:nvPr>
        </p:nvSpPr>
        <p:spPr>
          <a:xfrm>
            <a:off x="311699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100"/>
              <a:buFont typeface="Source Code Pro"/>
              <a:buNone/>
              <a:defRPr b="1" sz="2100">
                <a:solidFill>
                  <a:srgbClr val="21212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100"/>
              <a:buFont typeface="Source Code Pro"/>
              <a:buNone/>
              <a:defRPr b="1" sz="2100">
                <a:solidFill>
                  <a:srgbClr val="21212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100"/>
              <a:buFont typeface="Source Code Pro"/>
              <a:buNone/>
              <a:defRPr b="1" sz="2100">
                <a:solidFill>
                  <a:srgbClr val="21212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100"/>
              <a:buFont typeface="Source Code Pro"/>
              <a:buNone/>
              <a:defRPr b="1" sz="2100">
                <a:solidFill>
                  <a:srgbClr val="21212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100"/>
              <a:buFont typeface="Source Code Pro"/>
              <a:buNone/>
              <a:defRPr b="1" sz="2100">
                <a:solidFill>
                  <a:srgbClr val="21212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6pPr>
            <a:lvl7pPr indent="-3175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7pPr>
            <a:lvl8pPr indent="-3175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8pPr>
            <a:lvl9pPr indent="-3175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4"/>
          <p:cNvSpPr txBox="1"/>
          <p:nvPr>
            <p:ph idx="12" type="sldNum"/>
          </p:nvPr>
        </p:nvSpPr>
        <p:spPr>
          <a:xfrm>
            <a:off x="8701648" y="4701917"/>
            <a:ext cx="319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900"/>
              <a:buFont typeface="Source Code Pro"/>
              <a:buNone/>
              <a:defRPr b="0" i="0" sz="900" u="none" cap="none" strike="noStrike">
                <a:solidFill>
                  <a:srgbClr val="21212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900"/>
              <a:buFont typeface="Source Code Pro"/>
              <a:buNone/>
              <a:defRPr b="0" i="0" sz="900" u="none" cap="none" strike="noStrike">
                <a:solidFill>
                  <a:srgbClr val="21212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900"/>
              <a:buFont typeface="Source Code Pro"/>
              <a:buNone/>
              <a:defRPr b="0" i="0" sz="900" u="none" cap="none" strike="noStrike">
                <a:solidFill>
                  <a:srgbClr val="21212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900"/>
              <a:buFont typeface="Source Code Pro"/>
              <a:buNone/>
              <a:defRPr b="0" i="0" sz="900" u="none" cap="none" strike="noStrike">
                <a:solidFill>
                  <a:srgbClr val="21212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900"/>
              <a:buFont typeface="Source Code Pro"/>
              <a:buNone/>
              <a:defRPr b="0" i="0" sz="900" u="none" cap="none" strike="noStrike">
                <a:solidFill>
                  <a:srgbClr val="21212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900"/>
              <a:buFont typeface="Source Code Pro"/>
              <a:buNone/>
              <a:defRPr b="0" i="0" sz="900" u="none" cap="none" strike="noStrike">
                <a:solidFill>
                  <a:srgbClr val="21212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900"/>
              <a:buFont typeface="Source Code Pro"/>
              <a:buNone/>
              <a:defRPr b="0" i="0" sz="900" u="none" cap="none" strike="noStrike">
                <a:solidFill>
                  <a:srgbClr val="21212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900"/>
              <a:buFont typeface="Source Code Pro"/>
              <a:buNone/>
              <a:defRPr b="0" i="0" sz="900" u="none" cap="none" strike="noStrike">
                <a:solidFill>
                  <a:srgbClr val="21212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900"/>
              <a:buFont typeface="Source Code Pro"/>
              <a:buNone/>
              <a:defRPr b="0" i="0" sz="900" u="none" cap="none" strike="noStrike">
                <a:solidFill>
                  <a:srgbClr val="21212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13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" name="Google Shape;34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5" name="Google Shape;35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" name="Google Shape;41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2" name="Google Shape;42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" name="Google Shape;44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5" name="Google Shape;45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49" name="Google Shape;49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" name="Google Shape;51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" name="Google Shape;55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6" name="Google Shape;56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" name="Google Shape;58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9" name="Google Shape;59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0" name="Google Shape;60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itsallwidgets.com/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amanat-2003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himsical.com/android-and-ios-devlopment-roadmap-TH3LmfQWv7FEcTFtEBXpmH" TargetMode="External"/><Relationship Id="rId4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ww.udemy.com/share/101rfI3@-qrep4sWfrhI6kzuJk8j7zX_IQXar8VLQ8LdgAtMERpT_A8toZwYOFQ3yioo404mdg==/" TargetMode="External"/><Relationship Id="rId4" Type="http://schemas.openxmlformats.org/officeDocument/2006/relationships/hyperlink" Target="https://www.udemy.com/share/101WB63@FmdLPpqm4OwgB1CpmPEbSs72yIbn_pMA4RH3zhXczQb_Ce8sZiTwOoR7hLyfY3NjZg==/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www.youtube.com/@flutterdev" TargetMode="External"/><Relationship Id="rId4" Type="http://schemas.openxmlformats.org/officeDocument/2006/relationships/hyperlink" Target="https://www.youtube.com/@VandadNP" TargetMode="External"/><Relationship Id="rId5" Type="http://schemas.openxmlformats.org/officeDocument/2006/relationships/hyperlink" Target="https://www.youtube.com/@RivaanRanawat" TargetMode="External"/><Relationship Id="rId6" Type="http://schemas.openxmlformats.org/officeDocument/2006/relationships/hyperlink" Target="https://www.youtube.com/@FlutterMapp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25" y="606188"/>
            <a:ext cx="8924925" cy="43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1396875" y="866275"/>
            <a:ext cx="6009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App Development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using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727650" y="737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World Apps built Using Flutter </a:t>
            </a:r>
            <a:r>
              <a:rPr b="0" lang="en" sz="1100" u="sng">
                <a:solidFill>
                  <a:schemeClr val="hlink"/>
                </a:solidFill>
                <a:hlinkClick r:id="rId3"/>
              </a:rPr>
              <a:t>https://itsallwidgets.com/</a:t>
            </a:r>
            <a:endParaRPr b="0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77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77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77"/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06250"/>
            <a:ext cx="2912404" cy="298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7204" y="2006250"/>
            <a:ext cx="2912404" cy="298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2007" y="2006250"/>
            <a:ext cx="2709593" cy="2979204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 txBox="1"/>
          <p:nvPr>
            <p:ph type="title"/>
          </p:nvPr>
        </p:nvSpPr>
        <p:spPr>
          <a:xfrm>
            <a:off x="727650" y="13717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40"/>
              <a:t>Google Pay, Classroom, Dream11</a:t>
            </a:r>
            <a:endParaRPr sz="194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729450" y="4329475"/>
            <a:ext cx="7688700" cy="8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When the PUBG MOBILE team wanted to add a community module to allow players from all over the world to share gameplay clips and more, they turned to Flutter.</a:t>
            </a:r>
            <a:endParaRPr/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574" y="695225"/>
            <a:ext cx="3504875" cy="359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Alibaba.com app, eBay, BMW</a:t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2714728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9528" y="2006250"/>
            <a:ext cx="2714728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6656" y="2006250"/>
            <a:ext cx="2614182" cy="298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6599" y="477300"/>
            <a:ext cx="4086724" cy="466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300" y="477300"/>
            <a:ext cx="4025351" cy="466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Projects:</a:t>
            </a:r>
            <a:endParaRPr/>
          </a:p>
        </p:txBody>
      </p:sp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729450" y="1976900"/>
            <a:ext cx="7688700" cy="30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Transactions App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Catalog App having beautiful and advanced UI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Shop App using Firebase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Meals App using SQLite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Place app using native device features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Instagram Clone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My Github link: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3"/>
              </a:rPr>
              <a:t>https://github.com/amanat-2003</a:t>
            </a:r>
            <a:endParaRPr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3234325" y="1318650"/>
            <a:ext cx="3744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Assist-o-care app</a:t>
            </a:r>
            <a:endParaRPr/>
          </a:p>
        </p:txBody>
      </p:sp>
      <p:sp>
        <p:nvSpPr>
          <p:cNvPr id="182" name="Google Shape;182;p29"/>
          <p:cNvSpPr txBox="1"/>
          <p:nvPr>
            <p:ph idx="1" type="body"/>
          </p:nvPr>
        </p:nvSpPr>
        <p:spPr>
          <a:xfrm>
            <a:off x="2666125" y="2078875"/>
            <a:ext cx="39039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App for motion sensing glove built using flutter.</a:t>
            </a:r>
            <a:endParaRPr/>
          </a:p>
        </p:txBody>
      </p:sp>
      <p:pic>
        <p:nvPicPr>
          <p:cNvPr id="183" name="Google Shape;183;p29"/>
          <p:cNvPicPr preferRelativeResize="0"/>
          <p:nvPr/>
        </p:nvPicPr>
        <p:blipFill rotWithShape="1">
          <a:blip r:embed="rId3">
            <a:alphaModFix/>
          </a:blip>
          <a:srcRect b="6674" l="0" r="0" t="3856"/>
          <a:stretch/>
        </p:blipFill>
        <p:spPr>
          <a:xfrm>
            <a:off x="0" y="507275"/>
            <a:ext cx="2552414" cy="463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9"/>
          <p:cNvPicPr preferRelativeResize="0"/>
          <p:nvPr/>
        </p:nvPicPr>
        <p:blipFill rotWithShape="1">
          <a:blip r:embed="rId4">
            <a:alphaModFix/>
          </a:blip>
          <a:srcRect b="5615" l="72191" r="0" t="0"/>
          <a:stretch/>
        </p:blipFill>
        <p:spPr>
          <a:xfrm>
            <a:off x="6743300" y="507275"/>
            <a:ext cx="2401402" cy="463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8625" y="889425"/>
            <a:ext cx="5886749" cy="425407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0"/>
          <p:cNvSpPr txBox="1"/>
          <p:nvPr>
            <p:ph idx="1" type="body"/>
          </p:nvPr>
        </p:nvSpPr>
        <p:spPr>
          <a:xfrm>
            <a:off x="3342050" y="495550"/>
            <a:ext cx="1905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Transactions App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7825"/>
            <a:ext cx="6220900" cy="466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1"/>
          <p:cNvSpPr txBox="1"/>
          <p:nvPr/>
        </p:nvSpPr>
        <p:spPr>
          <a:xfrm>
            <a:off x="6487200" y="2371650"/>
            <a:ext cx="265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Catalog app using advanced UI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825" y="1027475"/>
            <a:ext cx="7292348" cy="394225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2"/>
          <p:cNvSpPr txBox="1"/>
          <p:nvPr/>
        </p:nvSpPr>
        <p:spPr>
          <a:xfrm>
            <a:off x="3418100" y="530875"/>
            <a:ext cx="515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Shop app using firebase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450" y="1032201"/>
            <a:ext cx="7605098" cy="411130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3"/>
          <p:cNvSpPr txBox="1"/>
          <p:nvPr/>
        </p:nvSpPr>
        <p:spPr>
          <a:xfrm>
            <a:off x="3561975" y="581450"/>
            <a:ext cx="515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Meals app using SQLite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6046500" y="1454000"/>
            <a:ext cx="3097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Development</a:t>
            </a:r>
            <a:endParaRPr/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6046500" y="2195700"/>
            <a:ext cx="3097500" cy="29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Its Types: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Native App Development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Cross Platform App Development</a:t>
            </a:r>
            <a:endParaRPr/>
          </a:p>
        </p:txBody>
      </p:sp>
      <p:sp>
        <p:nvSpPr>
          <p:cNvPr id="95" name="Google Shape;95;p1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3075"/>
            <a:ext cx="6046500" cy="465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475" y="938551"/>
            <a:ext cx="7775049" cy="420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4"/>
          <p:cNvSpPr txBox="1"/>
          <p:nvPr/>
        </p:nvSpPr>
        <p:spPr>
          <a:xfrm>
            <a:off x="3041375" y="500925"/>
            <a:ext cx="515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Place app using native device features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201" y="906625"/>
            <a:ext cx="7951599" cy="423687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5"/>
          <p:cNvSpPr txBox="1"/>
          <p:nvPr>
            <p:ph idx="1" type="body"/>
          </p:nvPr>
        </p:nvSpPr>
        <p:spPr>
          <a:xfrm>
            <a:off x="3426025" y="437800"/>
            <a:ext cx="2656800" cy="3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Instagram Clone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149" y="0"/>
            <a:ext cx="72697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Get Most Out Of This Course</a:t>
            </a:r>
            <a:endParaRPr/>
          </a:p>
        </p:txBody>
      </p:sp>
      <p:sp>
        <p:nvSpPr>
          <p:cNvPr id="233" name="Google Shape;233;p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Attend the classes regularly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Code Along with us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Practise on your own after the class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Slides &amp; Code would be provided to you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will take your doubts at the end.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Feel free to ask doubts in the whatsapp group &amp; help your mates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149" y="0"/>
            <a:ext cx="72697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149" y="0"/>
            <a:ext cx="72697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546" y="152400"/>
            <a:ext cx="683890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546" y="152400"/>
            <a:ext cx="683890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150" y="0"/>
            <a:ext cx="72696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546" y="152400"/>
            <a:ext cx="683890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458725" y="43364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*Roadmap taken from Nishant Chahar youtube video.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Link for full  roadmap: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https://whimsical.com/android-and-ios-devlopment-roadmap-TH3LmfQWv7FEcTFtEBXpmH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96717"/>
            <a:ext cx="9144003" cy="3839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546" y="152400"/>
            <a:ext cx="683890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546" y="152400"/>
            <a:ext cx="683890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546" y="152400"/>
            <a:ext cx="683890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546" y="152400"/>
            <a:ext cx="683890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546" y="152400"/>
            <a:ext cx="683890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546" y="152400"/>
            <a:ext cx="683890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301" name="Google Shape;301;p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Flutter &amp; Dart - The Complete Guide [2023 Edition]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https://www.udemy.com/share/101rfI3@-qrep4sWfrhI6kzuJk8j7zX_IQXar8VLQ8LdgAtMERpT_A8toZwYOFQ3yioo404mdg==/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Complete Flutter Development Bootcamp with Dart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https://www.udemy.com/share/101WB63@FmdLPpqm4OwgB1CpmPEbSs72yIbn_pMA4RH3zhXczQb_Ce8sZiTwOoR7hLyfY3NjZg==/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Youtube Channels</a:t>
            </a:r>
            <a:endParaRPr/>
          </a:p>
        </p:txBody>
      </p:sp>
      <p:sp>
        <p:nvSpPr>
          <p:cNvPr id="307" name="Google Shape;307;p5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https://www.youtube.com/@flutterdev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https://www.youtube.com/@VandadNP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https://www.youtube.com/@RivaanRanawat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https://www.youtube.com/@FlutterMapp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Native App Development</a:t>
            </a:r>
            <a:endParaRPr/>
          </a:p>
        </p:txBody>
      </p:sp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729450" y="2078875"/>
            <a:ext cx="4375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Char char="●"/>
            </a:pPr>
            <a:r>
              <a:rPr lang="en" sz="13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Build a mobile app exclusively for a single platform.</a:t>
            </a:r>
            <a:endParaRPr sz="13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Cons:</a:t>
            </a:r>
            <a:endParaRPr b="1" sz="15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Char char="●"/>
            </a:pPr>
            <a:r>
              <a:rPr lang="en" sz="13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Costly</a:t>
            </a:r>
            <a:endParaRPr sz="13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Char char="●"/>
            </a:pPr>
            <a:r>
              <a:rPr lang="en" sz="13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Time Consuming</a:t>
            </a:r>
            <a:endParaRPr sz="13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7350" y="2006250"/>
            <a:ext cx="3734250" cy="2562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 Platform App Development</a:t>
            </a:r>
            <a:endParaRPr/>
          </a:p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729450" y="2078875"/>
            <a:ext cx="3842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Char char="●"/>
            </a:pPr>
            <a:r>
              <a:rPr lang="en" sz="13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Build a mobile app exclusively for a different OS using single codebase.</a:t>
            </a:r>
            <a:endParaRPr sz="13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Pros:</a:t>
            </a:r>
            <a:endParaRPr b="1" sz="15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Char char="●"/>
            </a:pPr>
            <a:r>
              <a:rPr lang="en" sz="13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Hassle-free &amp; Rapid Development</a:t>
            </a:r>
            <a:endParaRPr sz="13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Char char="●"/>
            </a:pPr>
            <a:r>
              <a:rPr lang="en" sz="13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Great Product Maintenance</a:t>
            </a:r>
            <a:endParaRPr sz="13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Char char="●"/>
            </a:pPr>
            <a:r>
              <a:rPr lang="en" sz="13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Reduced Cost</a:t>
            </a:r>
            <a:endParaRPr sz="13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Char char="●"/>
            </a:pPr>
            <a:r>
              <a:rPr lang="en" sz="13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Code Reusability</a:t>
            </a:r>
            <a:endParaRPr sz="13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4050" y="2015551"/>
            <a:ext cx="3991624" cy="265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 Platform App Development Frameworks</a:t>
            </a:r>
            <a:endParaRPr/>
          </a:p>
        </p:txBody>
      </p:sp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Popular ones are: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Flutter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React Native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508375"/>
            <a:ext cx="4494674" cy="463512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/>
          <p:nvPr>
            <p:ph type="title"/>
          </p:nvPr>
        </p:nvSpPr>
        <p:spPr>
          <a:xfrm>
            <a:off x="4572000" y="811575"/>
            <a:ext cx="4494600" cy="6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Flutter?</a:t>
            </a:r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4572000" y="1602600"/>
            <a:ext cx="4494600" cy="3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Open-source UI (User Interface) framework. 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Developed by Google in 2017(released).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Cross-platform support for mobile, web, and desktop.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Single codebase. 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Dart (Easy to learn)</a:t>
            </a:r>
            <a:endParaRPr sz="1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Flutter over React Native?</a:t>
            </a:r>
            <a:endParaRPr/>
          </a:p>
        </p:txBody>
      </p:sp>
      <p:sp>
        <p:nvSpPr>
          <p:cNvPr id="135" name="Google Shape;135;p22"/>
          <p:cNvSpPr txBox="1"/>
          <p:nvPr>
            <p:ph idx="1" type="body"/>
          </p:nvPr>
        </p:nvSpPr>
        <p:spPr>
          <a:xfrm>
            <a:off x="729450" y="2078875"/>
            <a:ext cx="7688700" cy="22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626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8"/>
              <a:buChar char="●"/>
            </a:pPr>
            <a:r>
              <a:rPr lang="en" sz="1307"/>
              <a:t>React Native does not compile into a native mobile language (Java, Swift, Objective-C). </a:t>
            </a:r>
            <a:endParaRPr sz="1307"/>
          </a:p>
          <a:p>
            <a:pPr indent="-311626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8"/>
              <a:buChar char="●"/>
            </a:pPr>
            <a:r>
              <a:rPr lang="en" sz="1307"/>
              <a:t>React Native runs its JavaScript code</a:t>
            </a:r>
            <a:endParaRPr sz="1307"/>
          </a:p>
          <a:p>
            <a:pPr indent="-311626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8"/>
              <a:buChar char="●"/>
            </a:pPr>
            <a:r>
              <a:rPr lang="en" sz="1307"/>
              <a:t>Flutter compiles its Dart language into native, </a:t>
            </a:r>
            <a:endParaRPr sz="1307"/>
          </a:p>
          <a:p>
            <a:pPr indent="-311626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8"/>
              <a:buChar char="●"/>
            </a:pPr>
            <a:r>
              <a:rPr lang="en" sz="1307"/>
              <a:t>This is why Google’s Flutter is so much faster than React Native.</a:t>
            </a:r>
            <a:endParaRPr sz="1307"/>
          </a:p>
          <a:p>
            <a:pPr indent="-311626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8"/>
              <a:buChar char="●"/>
            </a:pPr>
            <a:r>
              <a:rPr lang="en" sz="1307"/>
              <a:t>Hot Reload: Flutter's Hot Reload(instant code changes) is faster and more reliable compared to React Native.</a:t>
            </a:r>
            <a:endParaRPr sz="1307"/>
          </a:p>
          <a:p>
            <a:pPr indent="-311626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8"/>
              <a:buChar char="●"/>
            </a:pPr>
            <a:r>
              <a:rPr lang="en" sz="1307"/>
              <a:t>Code Sharing: Flutter allows code sharing across multiple platforms, while React Native primarily focuses on Android and iOS.</a:t>
            </a:r>
            <a:endParaRPr sz="1307"/>
          </a:p>
          <a:p>
            <a:pPr indent="-311626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8"/>
              <a:buChar char="●"/>
            </a:pPr>
            <a:r>
              <a:rPr lang="en" sz="1307"/>
              <a:t>UI Components: Flutter provides customizable UI components, while React Native may require additional libraries for consistency.</a:t>
            </a:r>
            <a:endParaRPr sz="1307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307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307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478975" y="93050"/>
            <a:ext cx="7643400" cy="2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888" y="599800"/>
            <a:ext cx="7808228" cy="448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